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1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1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2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2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3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3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73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73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73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F5B1C7C-F8AB-45D4-AF84-7916077E559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" grpId="0"/>
      <p:bldP spid="732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3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AC46E-A59D-4388-BF00-E59FC6A99DF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BBEE-E121-4040-8C91-E7E9E2D13E9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F783-3153-4F4B-B080-E224A37ED2C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F71B1-354E-4C19-B61E-9744F97DD9D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CC60-D336-4E26-9E5B-FC09399FE5D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20298-1A3D-47D3-BFF5-AB536AA9C6B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CE35C-F375-486B-84DD-A5343537E4E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8677B-A22C-4650-B4E5-8FE227D3A6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2A38-EA43-4BCA-B6C6-83063DEF527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D0B44-722A-4BDD-A056-3168EFC6817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1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2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0736C45-CEE6-4654-867B-49EEDFDE5E63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" grpId="0"/>
      <p:bldP spid="630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3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/index.php?title=Ferom%C3%B3ny&amp;action=edit&amp;redlink=1" TargetMode="External"/><Relationship Id="rId2" Type="http://schemas.openxmlformats.org/officeDocument/2006/relationships/hyperlink" Target="http://sk.wikipedia.org/w/index.php?title=Pach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.wikipedia.org/wiki/Chu%C5%A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736725"/>
          </a:xfrm>
        </p:spPr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Prečo mravce nezablúdia</a:t>
            </a:r>
            <a:r>
              <a:rPr lang="sk-SK"/>
              <a:t>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>
                <a:solidFill>
                  <a:schemeClr val="accent2"/>
                </a:solidFill>
              </a:rPr>
              <a:t>Spoločenstvo- základ života v prírode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/>
              <a:t>MRAVCE</a:t>
            </a:r>
          </a:p>
        </p:txBody>
      </p:sp>
      <p:pic>
        <p:nvPicPr>
          <p:cNvPr id="5125" name="Picture 5" descr="myrmecina_graminicola_wor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2447925" cy="1616075"/>
          </a:xfrm>
          <a:prstGeom prst="rect">
            <a:avLst/>
          </a:prstGeom>
          <a:noFill/>
        </p:spPr>
      </p:pic>
      <p:pic>
        <p:nvPicPr>
          <p:cNvPr id="5127" name="Picture 7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60350"/>
            <a:ext cx="2413000" cy="1404938"/>
          </a:xfrm>
          <a:prstGeom prst="rect">
            <a:avLst/>
          </a:prstGeom>
          <a:noFill/>
        </p:spPr>
      </p:pic>
      <p:pic>
        <p:nvPicPr>
          <p:cNvPr id="5129" name="Picture 9" descr="P2120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49725"/>
            <a:ext cx="3240088" cy="2430463"/>
          </a:xfrm>
          <a:prstGeom prst="rect">
            <a:avLst/>
          </a:prstGeom>
          <a:noFill/>
        </p:spPr>
      </p:pic>
      <p:pic>
        <p:nvPicPr>
          <p:cNvPr id="5131" name="Picture 11" descr="d5e232617e_52574809_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628775"/>
            <a:ext cx="2879725" cy="2160588"/>
          </a:xfrm>
          <a:prstGeom prst="rect">
            <a:avLst/>
          </a:prstGeom>
          <a:noFill/>
        </p:spPr>
      </p:pic>
      <p:pic>
        <p:nvPicPr>
          <p:cNvPr id="5133" name="Picture 13" descr="1228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133600"/>
            <a:ext cx="2381250" cy="1752600"/>
          </a:xfrm>
          <a:prstGeom prst="rect">
            <a:avLst/>
          </a:prstGeom>
          <a:noFill/>
        </p:spPr>
      </p:pic>
      <p:pic>
        <p:nvPicPr>
          <p:cNvPr id="5135" name="Picture 15" descr="ant1-r744-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3933825"/>
            <a:ext cx="4032250" cy="2687638"/>
          </a:xfrm>
          <a:prstGeom prst="rect">
            <a:avLst/>
          </a:prstGeom>
          <a:noFill/>
        </p:spPr>
      </p:pic>
      <p:pic>
        <p:nvPicPr>
          <p:cNvPr id="5137" name="Picture 17" descr="1LIZWLFL2LRZ2L7RCZ4RQHKZDLHZUL3LULXRCZYLULJL1LMZ0HPROLLZOLQZPLXRFZJLNLMR3ZIR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844675"/>
            <a:ext cx="2663825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r>
              <a:rPr lang="sk-SK" u="sng"/>
              <a:t>Zo života mravcov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18525" cy="4498975"/>
          </a:xfrm>
        </p:spPr>
        <p:txBody>
          <a:bodyPr/>
          <a:lstStyle/>
          <a:p>
            <a:r>
              <a:rPr lang="sk-SK" sz="2800"/>
              <a:t>Mravce patria medzi hmyz, ktorý žije                    v spoločenstve. Vytvárajú zaujímavé kolónie.      Od skorej jari, do neskorej jesene, sa hojne vyskytujú na poliach, lúkach, v lesoch i ľudských obydliach. Rozšírené sú po celom svete. Hniezda-  napríklad mravca hôrneho poznáme podľa kužeľovitých mravenísk. Iné mravce si stavajú podzemné hniezda s množstvom chodbičiek a komôrok. Vyskytujú sa aj v dutinách stromov,      v skalných štrbinách a múroch.</a:t>
            </a:r>
          </a:p>
        </p:txBody>
      </p:sp>
      <p:pic>
        <p:nvPicPr>
          <p:cNvPr id="9221" name="Picture 5" descr="ANd9GcQ9AuV7PsNwLHOW8Ph0MhoQhvKgpmoSuLbOCHb9UWqpPhrvXkz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5516563"/>
            <a:ext cx="1941512" cy="1073150"/>
          </a:xfrm>
          <a:prstGeom prst="rect">
            <a:avLst/>
          </a:prstGeom>
          <a:noFill/>
        </p:spPr>
      </p:pic>
      <p:pic>
        <p:nvPicPr>
          <p:cNvPr id="9224" name="Picture 8" descr="fer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584325" cy="1584325"/>
          </a:xfrm>
          <a:prstGeom prst="rect">
            <a:avLst/>
          </a:prstGeom>
          <a:noFill/>
        </p:spPr>
      </p:pic>
      <p:pic>
        <p:nvPicPr>
          <p:cNvPr id="9226" name="Picture 10" descr="wTH_336042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33375"/>
            <a:ext cx="1331912" cy="12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/>
              <a:t>Rojenie mravcov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Nastáva na jar, alebo v lete. Je to pre nich typický znak, ktorý nastáva, keď sa             v hniezde vyvinuli okrídlené samičky a samčeky. Z mraveniska vylietajú okrídlené jedince a vydajú sa na svadobný let. Pária sa obyčajne vo vzduchu. Po párení samčekovia hynú a samičky strácajú krídla. V  materskej komôrke znáša samička vajíčka. Z nich sa vyliahnu larvičky. Tie sa potom zakuklia a vyliahnu sa robotnice.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/>
              <a:t>Mravce – otrokári</a:t>
            </a:r>
            <a:r>
              <a:rPr lang="sk-SK"/>
              <a:t>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Veľmi zaujímavým javom je aj otrokársky spôsob života niektorých mravcov napríklad mravec červený. Podniká lúpežné výpravy do hniezd iných mravcov. Tu im ulúpi kukly, z ktorých keď sa vyliahnu robotnice, tie im vykonávajú všetky ,,domáce´´ práce.</a:t>
            </a:r>
          </a:p>
        </p:txBody>
      </p:sp>
      <p:pic>
        <p:nvPicPr>
          <p:cNvPr id="11269" name="Picture 5" descr="pavol_keselak_208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81525"/>
            <a:ext cx="2808287" cy="2105025"/>
          </a:xfrm>
          <a:prstGeom prst="rect">
            <a:avLst/>
          </a:prstGeom>
          <a:noFill/>
        </p:spPr>
      </p:pic>
      <p:pic>
        <p:nvPicPr>
          <p:cNvPr id="11271" name="Picture 7" descr="ANd9GcQcRiQokoa1JEkcKGFq7ljBMUl9E8DhYk52jq_ncC1bCEJ7WW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652963"/>
            <a:ext cx="1524000" cy="1914525"/>
          </a:xfrm>
          <a:prstGeom prst="rect">
            <a:avLst/>
          </a:prstGeom>
          <a:noFill/>
        </p:spPr>
      </p:pic>
      <p:pic>
        <p:nvPicPr>
          <p:cNvPr id="11273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581525"/>
            <a:ext cx="3132138" cy="212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/>
              <a:t>Najznámejšie druhy mravcov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2800"/>
              <a:t>K najhojnejším druhom patrí mravec obyčajný. Ďalšie známe druhy sú: mravec hôrny, mravec otrokár, mravec drevokaz, mravec semenár. Mravce patria k najagresívnejším tvorom živočíšnej ríše. Život kolónie sprevádzajú neustále výpady na územia iných kolónií a súboje s nimi o potravu a teritórium. Niektoré druhy mravcov majú špecializovanú kastu bojovníkov, v ktorej sú väčšie a silnejšie vyvinuté robotnice. Výsledkom boja je spravidla iba vytlačenie porazenej kolónie z teritória, k jej skutočnému vyhladeniu dochádza iba výnimočne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/>
              <a:t>Prečo mravce nezablúdia?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Najdôležitejšou zmyslovou zložkou komunikácie sú </a:t>
            </a:r>
            <a:r>
              <a:rPr lang="sk-SK">
                <a:hlinkClick r:id="rId2" tooltip="Pach (stránka neexistuje)"/>
              </a:rPr>
              <a:t>pachy</a:t>
            </a:r>
            <a:r>
              <a:rPr lang="sk-SK"/>
              <a:t> </a:t>
            </a:r>
            <a:r>
              <a:rPr lang="sk-SK">
                <a:hlinkClick r:id="rId3" tooltip="Feromóny (stránka neexistuje)"/>
              </a:rPr>
              <a:t>feromónov</a:t>
            </a:r>
            <a:r>
              <a:rPr lang="sk-SK"/>
              <a:t>. Ďalším komunikačným prvkom je </a:t>
            </a:r>
            <a:r>
              <a:rPr lang="sk-SK" u="sng">
                <a:hlinkClick r:id="rId4" tooltip="Chuť"/>
              </a:rPr>
              <a:t>chuť</a:t>
            </a:r>
            <a:r>
              <a:rPr lang="sk-SK"/>
              <a:t>, ktorú odkomunikujú tak, že dávajú iným jedincom svojej rodiny ochutnať, čo našli. Mravce vnímajú aj cvrkot niekedy priamo, inokedy iba z otrasov pôdy. Dokážu sa medzi sebou  dorozumievať. Majú to vrodené. Pri svojom pohybe vylučujú kyselinu mravčiu, ktorou si značia cestičky.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r>
              <a:rPr lang="sk-SK" u="sng"/>
              <a:t>Mraveniská</a:t>
            </a:r>
          </a:p>
        </p:txBody>
      </p:sp>
      <p:pic>
        <p:nvPicPr>
          <p:cNvPr id="3077" name="Picture 5" descr="mravc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348037" cy="2511425"/>
          </a:xfrm>
          <a:prstGeom prst="rect">
            <a:avLst/>
          </a:prstGeom>
          <a:noFill/>
        </p:spPr>
      </p:pic>
      <p:pic>
        <p:nvPicPr>
          <p:cNvPr id="3079" name="Picture 7" descr="usvitHluc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3455988" cy="2016125"/>
          </a:xfrm>
          <a:prstGeom prst="rect">
            <a:avLst/>
          </a:prstGeom>
          <a:noFill/>
        </p:spPr>
      </p:pic>
      <p:pic>
        <p:nvPicPr>
          <p:cNvPr id="3081" name="Picture 9" descr="mravc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221163"/>
            <a:ext cx="4392612" cy="2463800"/>
          </a:xfrm>
          <a:prstGeom prst="rect">
            <a:avLst/>
          </a:prstGeom>
          <a:noFill/>
        </p:spPr>
      </p:pic>
      <p:pic>
        <p:nvPicPr>
          <p:cNvPr id="3083" name="Picture 11" descr="mrav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88913"/>
            <a:ext cx="1655762" cy="1238250"/>
          </a:xfrm>
          <a:prstGeom prst="rect">
            <a:avLst/>
          </a:prstGeom>
          <a:noFill/>
        </p:spPr>
      </p:pic>
      <p:pic>
        <p:nvPicPr>
          <p:cNvPr id="3085" name="Picture 13" descr="lasius_distinguendu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628775"/>
            <a:ext cx="2592388" cy="1944688"/>
          </a:xfrm>
          <a:prstGeom prst="rect">
            <a:avLst/>
          </a:prstGeom>
          <a:noFill/>
        </p:spPr>
      </p:pic>
      <p:pic>
        <p:nvPicPr>
          <p:cNvPr id="3087" name="Picture 15" descr="20796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76250"/>
            <a:ext cx="2160587" cy="1619250"/>
          </a:xfrm>
          <a:prstGeom prst="rect">
            <a:avLst/>
          </a:prstGeom>
          <a:noFill/>
        </p:spPr>
      </p:pic>
      <p:pic>
        <p:nvPicPr>
          <p:cNvPr id="3089" name="Picture 17" descr="miro_svidron_1910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2276475"/>
            <a:ext cx="2411412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108</TotalTime>
  <Words>312</Words>
  <Application>Microsoft Office PowerPoint</Application>
  <PresentationFormat>Prezentácia na obrazovke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Kompas</vt:lpstr>
      <vt:lpstr>Prečo mravce nezablúdia?</vt:lpstr>
      <vt:lpstr>MRAVCE</vt:lpstr>
      <vt:lpstr>Zo života mravcov</vt:lpstr>
      <vt:lpstr>Rojenie mravcov</vt:lpstr>
      <vt:lpstr>Mravce – otrokári </vt:lpstr>
      <vt:lpstr>Najznámejšie druhy mravcov</vt:lpstr>
      <vt:lpstr>Prečo mravce nezablúdia?</vt:lpstr>
      <vt:lpstr>Mraveniská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mravce nezablúdia?</dc:title>
  <dc:creator>all</dc:creator>
  <cp:lastModifiedBy>ziak</cp:lastModifiedBy>
  <cp:revision>3</cp:revision>
  <dcterms:created xsi:type="dcterms:W3CDTF">2013-04-02T14:02:42Z</dcterms:created>
  <dcterms:modified xsi:type="dcterms:W3CDTF">2014-10-22T10:16:29Z</dcterms:modified>
</cp:coreProperties>
</file>